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459" r:id="rId3"/>
    <p:sldId id="460" r:id="rId4"/>
    <p:sldId id="461" r:id="rId5"/>
    <p:sldId id="465" r:id="rId6"/>
    <p:sldId id="466" r:id="rId7"/>
    <p:sldId id="467" r:id="rId8"/>
    <p:sldId id="462" r:id="rId9"/>
    <p:sldId id="469" r:id="rId10"/>
    <p:sldId id="468" r:id="rId11"/>
    <p:sldId id="463" r:id="rId12"/>
    <p:sldId id="464" r:id="rId13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788" autoAdjust="0"/>
  </p:normalViewPr>
  <p:slideViewPr>
    <p:cSldViewPr>
      <p:cViewPr varScale="1">
        <p:scale>
          <a:sx n="58" d="100"/>
          <a:sy n="58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l"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r">
              <a:defRPr sz="1200"/>
            </a:lvl1pPr>
          </a:lstStyle>
          <a:p>
            <a:pPr>
              <a:defRPr/>
            </a:pPr>
            <a:fld id="{2E26A245-8B71-4571-B44D-34CAF3DEAC1E}" type="datetimeFigureOut">
              <a:rPr lang="es-ES"/>
              <a:pPr>
                <a:defRPr/>
              </a:pPr>
              <a:t>07/11/2013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r">
              <a:defRPr sz="1200"/>
            </a:lvl1pPr>
          </a:lstStyle>
          <a:p>
            <a:pPr>
              <a:defRPr/>
            </a:pPr>
            <a:fld id="{7C866B56-36CB-4D45-9ACF-461941A1A28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2063287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27017C9-7F30-4462-A0DC-EF0D5CC227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60165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7017C9-7F30-4462-A0DC-EF0D5CC227BF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D9A42-E270-474D-9AF9-A0F45C8BDA2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7FD5-4688-4223-BE3F-80E8F78EF1D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4C68A-FFBB-4622-B087-21105CF8441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A9F59-6FA3-4CEA-B582-63A41AD182A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113BA-A8B9-4919-842F-F630438DC14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931EF-B9E4-4093-98A8-E3BBDEA75C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C713E-C927-4BFE-87C4-204674ACFBD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B2733-0E17-48A8-98E4-7870ECDA7A5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37C06-42D4-4F16-945D-8368A736FA9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0787C-68C6-449B-8CF1-4C6ED96AE4E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4A2A9-4AEF-41B6-A768-5A8EEAED1F5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EF6FC-3643-474E-928D-313AE431EFC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573A3E8-BD1F-4D4F-88EF-936C201D105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2492896"/>
            <a:ext cx="6981825" cy="1470025"/>
          </a:xfrm>
        </p:spPr>
        <p:txBody>
          <a:bodyPr/>
          <a:lstStyle/>
          <a:p>
            <a:pPr eaLnBrk="1" hangingPunct="1"/>
            <a:r>
              <a:rPr lang="es-ES_tradnl" sz="3200" b="1" dirty="0" smtClean="0"/>
              <a:t>Mejora </a:t>
            </a:r>
            <a:r>
              <a:rPr lang="es-ES" sz="3200" b="1" dirty="0" smtClean="0"/>
              <a:t>de la calidad del gasto público</a:t>
            </a:r>
            <a:endParaRPr lang="es-ES" sz="3200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4653136"/>
            <a:ext cx="6400800" cy="1752600"/>
          </a:xfrm>
        </p:spPr>
        <p:txBody>
          <a:bodyPr/>
          <a:lstStyle/>
          <a:p>
            <a:pPr eaLnBrk="1" hangingPunct="1"/>
            <a:r>
              <a:rPr lang="es-ES" sz="2400" dirty="0" smtClean="0"/>
              <a:t>Jesús Rodríguez Márquez</a:t>
            </a:r>
          </a:p>
          <a:p>
            <a:pPr eaLnBrk="1" hangingPunct="1"/>
            <a:r>
              <a:rPr lang="es-ES" sz="2400" dirty="0" smtClean="0"/>
              <a:t>Instituto de Estudios Fiscales</a:t>
            </a:r>
          </a:p>
        </p:txBody>
      </p:sp>
      <p:pic>
        <p:nvPicPr>
          <p:cNvPr id="6" name="0 Imagen" descr="logo_eurosocial_rgb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88024" y="332656"/>
            <a:ext cx="3270629" cy="86409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s-ES_tradnl" sz="3600" dirty="0" smtClean="0"/>
              <a:t>Evaluación</a:t>
            </a:r>
            <a:endParaRPr lang="es-ES" sz="3600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/>
          </a:bodyPr>
          <a:lstStyle/>
          <a:p>
            <a:pPr algn="just"/>
            <a:r>
              <a:rPr lang="es-ES_tradnl" sz="2800" dirty="0" smtClean="0"/>
              <a:t>Evaluación de equidad: es necesario medir los efectos redistributivos del conjunto del sistema, ingresos/prestaciones.</a:t>
            </a:r>
          </a:p>
          <a:p>
            <a:pPr algn="just"/>
            <a:r>
              <a:rPr lang="es-ES_tradnl" sz="2800" dirty="0" smtClean="0"/>
              <a:t>Estudio conjunto con CEPAL Europa/América Latina</a:t>
            </a:r>
          </a:p>
          <a:p>
            <a:pPr algn="just"/>
            <a:r>
              <a:rPr lang="es-ES_tradnl" sz="2800" dirty="0" smtClean="0"/>
              <a:t>Deseable extensión al plano nacional</a:t>
            </a:r>
            <a:endParaRPr lang="es-ES_tradnl" sz="2400" dirty="0" smtClean="0"/>
          </a:p>
          <a:p>
            <a:pPr marL="0" indent="0" algn="just">
              <a:buNone/>
            </a:pPr>
            <a:endParaRPr lang="es-ES_tradnl" sz="2400" dirty="0" smtClean="0"/>
          </a:p>
        </p:txBody>
      </p:sp>
      <p:pic>
        <p:nvPicPr>
          <p:cNvPr id="6" name="0 Imagen" descr="logo_eurosocial_rgb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08104" y="5805264"/>
            <a:ext cx="3270629" cy="864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5751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s-ES_tradnl" sz="3600" dirty="0" smtClean="0"/>
              <a:t>Resultado ideal</a:t>
            </a:r>
            <a:endParaRPr lang="es-ES" sz="3600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96752"/>
            <a:ext cx="9144000" cy="4929411"/>
          </a:xfrm>
        </p:spPr>
        <p:txBody>
          <a:bodyPr>
            <a:noAutofit/>
          </a:bodyPr>
          <a:lstStyle/>
          <a:p>
            <a:pPr lvl="0" algn="just"/>
            <a:r>
              <a:rPr lang="es-ES" sz="2200" dirty="0" smtClean="0"/>
              <a:t>Elaboración de los planes definiendo de manera coherente los resultados que se quieren obtener y los productos que son los adecuados para tal fin.</a:t>
            </a:r>
          </a:p>
          <a:p>
            <a:pPr lvl="0" algn="just"/>
            <a:r>
              <a:rPr lang="es-ES" sz="2200" dirty="0" smtClean="0"/>
              <a:t>Elaboración de planes operativos concretos para cada institución, que concreten esos resultados y que se vuelquen en los programas presupuestarios, a través de productos.</a:t>
            </a:r>
          </a:p>
          <a:p>
            <a:pPr lvl="0" algn="just"/>
            <a:r>
              <a:rPr lang="es-ES" sz="2200" dirty="0" smtClean="0"/>
              <a:t>Elaboración de programas presupuestarios partiendo de los inputs que proporcionan los planes operativos y las evaluaciones de eficacia y eficiencia, definiendo correctamente los productos y conteniendo indicadores correctos para la evaluación.</a:t>
            </a:r>
          </a:p>
          <a:p>
            <a:pPr lvl="0" algn="just"/>
            <a:r>
              <a:rPr lang="es-ES" sz="2200" dirty="0" smtClean="0"/>
              <a:t>Obtenidos los productos, realización de evaluaciones de impacto que midan si aquéllos consiguen los resultados definidos en el plan.</a:t>
            </a:r>
          </a:p>
          <a:p>
            <a:pPr algn="just"/>
            <a:r>
              <a:rPr lang="es-ES" sz="2200" dirty="0" smtClean="0"/>
              <a:t>Utilización de los resultados de la evaluación para comenzar, de nuevo, el proceso de planificación</a:t>
            </a:r>
            <a:r>
              <a:rPr lang="es-ES" sz="2000" dirty="0" smtClean="0"/>
              <a:t>.</a:t>
            </a:r>
            <a:endParaRPr lang="es-ES_tradnl" sz="2000" dirty="0" smtClean="0"/>
          </a:p>
        </p:txBody>
      </p:sp>
      <p:pic>
        <p:nvPicPr>
          <p:cNvPr id="7" name="0 Imagen" descr="logo_eurosocial_rgb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08104" y="6021288"/>
            <a:ext cx="3270629" cy="8367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403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marL="609600" indent="-609600" eaLnBrk="1" hangingPunct="1"/>
            <a:r>
              <a:rPr lang="es-ES" sz="3600" dirty="0" smtClean="0"/>
              <a:t>Algunas cuestiones pendientes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0768"/>
            <a:ext cx="8219256" cy="4785395"/>
          </a:xfrm>
        </p:spPr>
        <p:txBody>
          <a:bodyPr>
            <a:normAutofit/>
          </a:bodyPr>
          <a:lstStyle/>
          <a:p>
            <a:pPr algn="just"/>
            <a:r>
              <a:rPr lang="es-ES_tradnl" sz="2400" dirty="0" smtClean="0"/>
              <a:t>Evaluación de la articulación entre los objetivos institucionales, sectoriales y nacionales</a:t>
            </a:r>
          </a:p>
          <a:p>
            <a:pPr algn="just"/>
            <a:r>
              <a:rPr lang="es-ES_tradnl" sz="2400" dirty="0" smtClean="0"/>
              <a:t>Evaluación de equidad: ingreso/gasto</a:t>
            </a:r>
          </a:p>
          <a:p>
            <a:pPr algn="just"/>
            <a:r>
              <a:rPr lang="es-ES_tradnl" sz="2400" dirty="0" smtClean="0"/>
              <a:t>Descentralización fiscal: articulación entre planes nacionales y regionales y presupuesto</a:t>
            </a:r>
          </a:p>
          <a:p>
            <a:pPr algn="just"/>
            <a:r>
              <a:rPr lang="es-ES_tradnl" sz="2400" dirty="0" smtClean="0"/>
              <a:t>Desconcentración administrativa: dificultades para un presupuesto por programas con organización administrativa dispersa. Ruptura de la unidad presupuestaria.</a:t>
            </a:r>
          </a:p>
          <a:p>
            <a:pPr algn="just"/>
            <a:r>
              <a:rPr lang="es-ES_tradnl" sz="2400" dirty="0" smtClean="0"/>
              <a:t>Evaluación del gasto tributario.</a:t>
            </a:r>
          </a:p>
          <a:p>
            <a:pPr algn="just"/>
            <a:r>
              <a:rPr lang="es-ES_tradnl" sz="2400" dirty="0" smtClean="0"/>
              <a:t>Evaluación del gasto extrapresupuestario: </a:t>
            </a:r>
            <a:r>
              <a:rPr lang="es-ES_tradnl" sz="2400" dirty="0" err="1" smtClean="0"/>
              <a:t>APPs</a:t>
            </a:r>
            <a:endParaRPr lang="es-ES_tradnl" sz="2400" dirty="0" smtClean="0"/>
          </a:p>
        </p:txBody>
      </p:sp>
      <p:pic>
        <p:nvPicPr>
          <p:cNvPr id="7" name="0 Imagen" descr="logo_eurosocial_rgb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08104" y="5805264"/>
            <a:ext cx="3270629" cy="864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7524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s-ES" sz="3600" dirty="0" smtClean="0"/>
              <a:t>¿Qué es la calidad del gasto?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283450" cy="4525963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Eficacia</a:t>
            </a:r>
          </a:p>
          <a:p>
            <a:pPr algn="just"/>
            <a:r>
              <a:rPr lang="es-ES" dirty="0" smtClean="0"/>
              <a:t>Eficiencia</a:t>
            </a:r>
          </a:p>
          <a:p>
            <a:pPr algn="just"/>
            <a:r>
              <a:rPr lang="es-ES" dirty="0" smtClean="0"/>
              <a:t>Sostenibilidad</a:t>
            </a:r>
          </a:p>
          <a:p>
            <a:pPr algn="just"/>
            <a:r>
              <a:rPr lang="es-ES" dirty="0" smtClean="0"/>
              <a:t>Equidad</a:t>
            </a:r>
          </a:p>
          <a:p>
            <a:pPr algn="just"/>
            <a:r>
              <a:rPr lang="es-ES" dirty="0" smtClean="0"/>
              <a:t>Círculo virtuoso:</a:t>
            </a:r>
          </a:p>
          <a:p>
            <a:pPr lvl="1" algn="just"/>
            <a:r>
              <a:rPr lang="es-ES" sz="2400" dirty="0" smtClean="0"/>
              <a:t>Planificación</a:t>
            </a:r>
          </a:p>
          <a:p>
            <a:pPr lvl="1" algn="just"/>
            <a:r>
              <a:rPr lang="es-ES" sz="2400" dirty="0" smtClean="0"/>
              <a:t>Presupuesto</a:t>
            </a:r>
          </a:p>
          <a:p>
            <a:pPr lvl="1" algn="just"/>
            <a:r>
              <a:rPr lang="es-ES" sz="2400" dirty="0" smtClean="0"/>
              <a:t>Evaluación</a:t>
            </a:r>
          </a:p>
        </p:txBody>
      </p:sp>
      <p:pic>
        <p:nvPicPr>
          <p:cNvPr id="7" name="0 Imagen" descr="logo_eurosocial_rgb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08104" y="5733256"/>
            <a:ext cx="3270629" cy="864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4352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s-ES" sz="3600" dirty="0" smtClean="0"/>
              <a:t>Acción </a:t>
            </a:r>
            <a:r>
              <a:rPr lang="es-ES" sz="3600" dirty="0" err="1" smtClean="0"/>
              <a:t>Eurosocial</a:t>
            </a:r>
            <a:r>
              <a:rPr lang="es-ES" sz="3600" dirty="0" smtClean="0"/>
              <a:t>: vinculación/evaluación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283450" cy="4525963"/>
          </a:xfrm>
        </p:spPr>
        <p:txBody>
          <a:bodyPr>
            <a:normAutofit/>
          </a:bodyPr>
          <a:lstStyle/>
          <a:p>
            <a:pPr algn="just"/>
            <a:r>
              <a:rPr lang="es-ES_tradnl" sz="2800" dirty="0" smtClean="0"/>
              <a:t>Dos aspectos íntimamente relacionados, aunque a efectos didácticos los exponemos de forma separada.</a:t>
            </a:r>
          </a:p>
          <a:p>
            <a:pPr algn="just"/>
            <a:r>
              <a:rPr lang="es-ES_tradnl" sz="2800" dirty="0" smtClean="0"/>
              <a:t>Articulación y coordinación de los planes nacionales, sectoriales y regionales al presupuesto público.</a:t>
            </a:r>
          </a:p>
          <a:p>
            <a:pPr algn="just"/>
            <a:r>
              <a:rPr lang="es-ES_tradnl" sz="2800" dirty="0" smtClean="0"/>
              <a:t>Evaluación e incorporación de los resultados de la evaluación a los procesos de planificación y </a:t>
            </a:r>
            <a:r>
              <a:rPr lang="es-ES_tradnl" sz="2800" dirty="0" err="1" smtClean="0"/>
              <a:t>presupuestación</a:t>
            </a:r>
            <a:endParaRPr lang="es-ES" sz="2800" dirty="0" smtClean="0"/>
          </a:p>
          <a:p>
            <a:pPr marL="609600" indent="-609600" algn="just" eaLnBrk="1" hangingPunct="1">
              <a:buFontTx/>
              <a:buNone/>
            </a:pPr>
            <a:endParaRPr lang="es-ES" sz="1800" dirty="0" smtClean="0"/>
          </a:p>
        </p:txBody>
      </p:sp>
      <p:pic>
        <p:nvPicPr>
          <p:cNvPr id="7" name="0 Imagen" descr="logo_eurosocial_rgb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08104" y="5733256"/>
            <a:ext cx="3270629" cy="864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0652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s-ES_tradnl" sz="3600" dirty="0" smtClean="0"/>
              <a:t>Vinculación</a:t>
            </a:r>
            <a:endParaRPr lang="es-ES" sz="3600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1484784"/>
            <a:ext cx="843528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sz="2800" dirty="0" smtClean="0"/>
              <a:t>Primer aspecto: desarrollo institucional</a:t>
            </a:r>
          </a:p>
          <a:p>
            <a:pPr algn="just"/>
            <a:r>
              <a:rPr lang="es-ES_tradnl" sz="2800" dirty="0" smtClean="0"/>
              <a:t>Comisiones mixtas plan/presupuesto: caso de Costa Rica:</a:t>
            </a:r>
          </a:p>
          <a:p>
            <a:pPr lvl="1" algn="just"/>
            <a:r>
              <a:rPr lang="es-ES_tradnl" sz="2400" dirty="0" smtClean="0"/>
              <a:t>Elaboración de planes tomando en consideración escenarios fiscales (sostenibilidad)</a:t>
            </a:r>
          </a:p>
          <a:p>
            <a:pPr lvl="1" algn="just"/>
            <a:r>
              <a:rPr lang="es-ES_tradnl" sz="2400" dirty="0" smtClean="0"/>
              <a:t>Los planes operativos institucionales deben constituir el input para los programas presupuestarios</a:t>
            </a:r>
          </a:p>
          <a:p>
            <a:pPr lvl="1" algn="just"/>
            <a:r>
              <a:rPr lang="es-ES_tradnl" sz="2400" dirty="0" smtClean="0"/>
              <a:t>Ello exige colaboración planificación/finanzas</a:t>
            </a:r>
          </a:p>
          <a:p>
            <a:pPr lvl="1" algn="just"/>
            <a:r>
              <a:rPr lang="es-ES_tradnl" sz="2400" dirty="0" smtClean="0"/>
              <a:t>Con participación de los ministerios sectoriales</a:t>
            </a:r>
          </a:p>
          <a:p>
            <a:pPr algn="just"/>
            <a:r>
              <a:rPr lang="es-ES_tradnl" sz="2800" dirty="0" smtClean="0"/>
              <a:t>Implantación en otros países, con mayores o menores grados de formalidad</a:t>
            </a:r>
            <a:endParaRPr lang="es-ES_tradnl" sz="2400" dirty="0" smtClean="0"/>
          </a:p>
        </p:txBody>
      </p:sp>
      <p:pic>
        <p:nvPicPr>
          <p:cNvPr id="7" name="0 Imagen" descr="logo_eurosocial_rgb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08104" y="5805264"/>
            <a:ext cx="3270629" cy="864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43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s-ES_tradnl" sz="3600" dirty="0" smtClean="0"/>
              <a:t>Vinculación</a:t>
            </a:r>
            <a:endParaRPr lang="es-ES" sz="3600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/>
          </a:bodyPr>
          <a:lstStyle/>
          <a:p>
            <a:pPr algn="just"/>
            <a:r>
              <a:rPr lang="es-ES_tradnl" sz="2800" dirty="0" smtClean="0"/>
              <a:t>Segundo aspecto: fortalecimiento órganos de planificación</a:t>
            </a:r>
          </a:p>
          <a:p>
            <a:pPr algn="just"/>
            <a:r>
              <a:rPr lang="es-ES_tradnl" sz="2800" dirty="0" smtClean="0"/>
              <a:t>Desarrollos normativos: definición del sistema de planificación y del papel de su ente rector</a:t>
            </a:r>
            <a:endParaRPr lang="es-ES_tradnl" sz="2400" dirty="0" smtClean="0"/>
          </a:p>
          <a:p>
            <a:pPr algn="just"/>
            <a:r>
              <a:rPr lang="es-ES_tradnl" sz="2800" dirty="0" smtClean="0"/>
              <a:t>Formación/asistencia: evaluación de impacto, seguida de experiencia piloto</a:t>
            </a:r>
          </a:p>
          <a:p>
            <a:pPr algn="just"/>
            <a:r>
              <a:rPr lang="es-ES_tradnl" sz="2800" dirty="0" smtClean="0"/>
              <a:t>Ejemplo: CEPLAN en Perú (con participación del MEF)</a:t>
            </a:r>
            <a:endParaRPr lang="es-ES_tradnl" sz="2400" dirty="0" smtClean="0"/>
          </a:p>
        </p:txBody>
      </p:sp>
      <p:pic>
        <p:nvPicPr>
          <p:cNvPr id="7" name="0 Imagen" descr="logo_eurosocial_rgb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08104" y="5805264"/>
            <a:ext cx="3270629" cy="864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43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s-ES_tradnl" sz="3600" dirty="0" smtClean="0"/>
              <a:t>Vinculación</a:t>
            </a:r>
            <a:endParaRPr lang="es-ES" sz="3600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1412776"/>
            <a:ext cx="8147248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sz="2800" dirty="0" smtClean="0"/>
              <a:t>Tercer aspecto: revisión de estructuras presupuestarias. Programas</a:t>
            </a:r>
          </a:p>
          <a:p>
            <a:pPr algn="just"/>
            <a:r>
              <a:rPr lang="es-ES_tradnl" sz="2800" dirty="0" smtClean="0"/>
              <a:t>Tema de eterno retorno: en muchos casos, los programas siguen respondiendo a una idea de clasificación orgánica</a:t>
            </a:r>
            <a:endParaRPr lang="es-ES_tradnl" sz="2400" dirty="0" smtClean="0"/>
          </a:p>
          <a:p>
            <a:pPr algn="just"/>
            <a:r>
              <a:rPr lang="es-ES_tradnl" sz="2800" dirty="0" smtClean="0"/>
              <a:t>Correcta definición de los productos: bienes y servicios producidos a través del sistema presupuestario</a:t>
            </a:r>
          </a:p>
          <a:p>
            <a:pPr algn="just"/>
            <a:r>
              <a:rPr lang="es-ES_tradnl" sz="2800" dirty="0" smtClean="0"/>
              <a:t>“Costeo” de los productos</a:t>
            </a:r>
          </a:p>
          <a:p>
            <a:pPr algn="just"/>
            <a:r>
              <a:rPr lang="es-ES_tradnl" sz="2800" dirty="0" smtClean="0"/>
              <a:t>Ejemplos: Ecuador y Costa Rica</a:t>
            </a:r>
            <a:endParaRPr lang="es-ES_tradnl" sz="2400" dirty="0" smtClean="0"/>
          </a:p>
        </p:txBody>
      </p:sp>
      <p:pic>
        <p:nvPicPr>
          <p:cNvPr id="8" name="0 Imagen" descr="logo_eurosocial_rgb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08104" y="5805264"/>
            <a:ext cx="3270629" cy="864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43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s-ES_tradnl" sz="3600" dirty="0" smtClean="0"/>
              <a:t>Vinculación</a:t>
            </a:r>
            <a:endParaRPr lang="es-ES" sz="3600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pPr algn="just"/>
            <a:r>
              <a:rPr lang="es-ES_tradnl" sz="2800" dirty="0" smtClean="0"/>
              <a:t>Cuarto aspecto: </a:t>
            </a:r>
            <a:r>
              <a:rPr lang="es-ES_tradnl" sz="2800" dirty="0" err="1" smtClean="0"/>
              <a:t>plurianualidad</a:t>
            </a:r>
            <a:endParaRPr lang="es-ES_tradnl" sz="2800" dirty="0" smtClean="0"/>
          </a:p>
          <a:p>
            <a:pPr algn="just"/>
            <a:r>
              <a:rPr lang="es-ES_tradnl" sz="2800" dirty="0" err="1" smtClean="0"/>
              <a:t>Plurianualidad</a:t>
            </a:r>
            <a:r>
              <a:rPr lang="es-ES_tradnl" sz="2800" dirty="0" smtClean="0"/>
              <a:t> de la planificación/anualidad del presupuesto</a:t>
            </a:r>
          </a:p>
          <a:p>
            <a:pPr algn="just"/>
            <a:r>
              <a:rPr lang="es-ES_tradnl" sz="2800" dirty="0" smtClean="0"/>
              <a:t>Sostenibilidad</a:t>
            </a:r>
          </a:p>
          <a:p>
            <a:pPr algn="just"/>
            <a:r>
              <a:rPr lang="es-ES_tradnl" sz="2800" dirty="0" smtClean="0"/>
              <a:t>Presupuestos plurianuales: caso Uruguay</a:t>
            </a:r>
          </a:p>
          <a:p>
            <a:pPr algn="just"/>
            <a:r>
              <a:rPr lang="es-ES_tradnl" sz="2800" dirty="0" smtClean="0"/>
              <a:t>Escenarios presupuestarios plurianuales: casos de Perú o Paraguay (proyecciones de ingresos y gastos).</a:t>
            </a:r>
            <a:endParaRPr lang="es-ES_tradnl" sz="2400" dirty="0" smtClean="0"/>
          </a:p>
        </p:txBody>
      </p:sp>
      <p:pic>
        <p:nvPicPr>
          <p:cNvPr id="7" name="0 Imagen" descr="logo_eurosocial_rgb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08104" y="5805264"/>
            <a:ext cx="3270629" cy="864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43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s-ES_tradnl" sz="3600" dirty="0" smtClean="0"/>
              <a:t>Evaluación</a:t>
            </a:r>
            <a:endParaRPr lang="es-ES" sz="3600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28345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sz="2800" dirty="0" smtClean="0"/>
              <a:t>Programas presupuestarios. Evaluaciones de eficacia y eficiencia:</a:t>
            </a:r>
          </a:p>
          <a:p>
            <a:pPr lvl="1" algn="just"/>
            <a:r>
              <a:rPr lang="es-ES_tradnl" sz="2400" dirty="0" smtClean="0"/>
              <a:t>Se obtienen los productos y se hace al menor coste posible</a:t>
            </a:r>
          </a:p>
          <a:p>
            <a:pPr lvl="1" algn="just"/>
            <a:r>
              <a:rPr lang="es-ES_tradnl" sz="2400" dirty="0" smtClean="0"/>
              <a:t>Ejemplo: Perú, capacitación y proyecto piloto</a:t>
            </a:r>
          </a:p>
          <a:p>
            <a:pPr algn="just"/>
            <a:r>
              <a:rPr lang="es-ES_tradnl" sz="2800" dirty="0" smtClean="0"/>
              <a:t>Plan. Evaluación de impacto:</a:t>
            </a:r>
          </a:p>
          <a:p>
            <a:pPr lvl="1" algn="just"/>
            <a:r>
              <a:rPr lang="es-ES_tradnl" sz="2400" dirty="0" smtClean="0"/>
              <a:t>Si se obtienen los resultados previstos en el plan y si ello es consecuencia de los productos .</a:t>
            </a:r>
          </a:p>
          <a:p>
            <a:pPr lvl="1" algn="just"/>
            <a:r>
              <a:rPr lang="es-ES_tradnl" sz="2400" dirty="0" smtClean="0"/>
              <a:t>Relación de causalidad productos-resultados</a:t>
            </a:r>
          </a:p>
          <a:p>
            <a:pPr lvl="1" algn="just"/>
            <a:r>
              <a:rPr lang="es-ES_tradnl" sz="2400" dirty="0" smtClean="0"/>
              <a:t>Ejemplo: Uruguay, AGEV.</a:t>
            </a:r>
          </a:p>
          <a:p>
            <a:pPr marL="0" indent="0" algn="just">
              <a:buNone/>
            </a:pPr>
            <a:endParaRPr lang="es-ES_tradnl" sz="2400" dirty="0" smtClean="0"/>
          </a:p>
        </p:txBody>
      </p:sp>
      <p:pic>
        <p:nvPicPr>
          <p:cNvPr id="7" name="0 Imagen" descr="logo_eurosocial_rgb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08104" y="5805264"/>
            <a:ext cx="3270629" cy="864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5751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09600" indent="-609600" eaLnBrk="1" hangingPunct="1"/>
            <a:r>
              <a:rPr lang="es-ES_tradnl" sz="3600" dirty="0" smtClean="0"/>
              <a:t>Evaluación</a:t>
            </a:r>
            <a:endParaRPr lang="es-ES" sz="3600" dirty="0" smtClean="0"/>
          </a:p>
        </p:txBody>
      </p:sp>
      <p:pic>
        <p:nvPicPr>
          <p:cNvPr id="5" name="4 Imagen" descr="imag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68760"/>
            <a:ext cx="7920879" cy="5112568"/>
          </a:xfrm>
          <a:prstGeom prst="rect">
            <a:avLst/>
          </a:prstGeom>
          <a:noFill/>
          <a:ln w="9525">
            <a:solidFill>
              <a:srgbClr val="4F81BD"/>
            </a:solidFill>
            <a:round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55751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5034</TotalTime>
  <Words>557</Words>
  <Application>Microsoft Office PowerPoint</Application>
  <PresentationFormat>Presentación en pantalla (4:3)</PresentationFormat>
  <Paragraphs>68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Diseño predeterminado</vt:lpstr>
      <vt:lpstr>Mejora de la calidad del gasto público</vt:lpstr>
      <vt:lpstr>¿Qué es la calidad del gasto?</vt:lpstr>
      <vt:lpstr>Acción Eurosocial: vinculación/evaluación</vt:lpstr>
      <vt:lpstr>Vinculación</vt:lpstr>
      <vt:lpstr>Vinculación</vt:lpstr>
      <vt:lpstr>Vinculación</vt:lpstr>
      <vt:lpstr>Vinculación</vt:lpstr>
      <vt:lpstr>Evaluación</vt:lpstr>
      <vt:lpstr>Evaluación</vt:lpstr>
      <vt:lpstr>Evaluación</vt:lpstr>
      <vt:lpstr>Resultado ideal</vt:lpstr>
      <vt:lpstr>Algunas cuestiones pendientes</vt:lpstr>
    </vt:vector>
  </TitlesOfParts>
  <Company>I.E.F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I.E.F</dc:creator>
  <cp:lastModifiedBy>usuario</cp:lastModifiedBy>
  <cp:revision>235</cp:revision>
  <dcterms:created xsi:type="dcterms:W3CDTF">2007-11-22T08:03:30Z</dcterms:created>
  <dcterms:modified xsi:type="dcterms:W3CDTF">2013-11-06T23:06:20Z</dcterms:modified>
</cp:coreProperties>
</file>